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680" y="-1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7000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–Jon Hansen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“Skriv et citat her”.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jpeg"/><Relationship Id="rId5" Type="http://schemas.openxmlformats.org/officeDocument/2006/relationships/hyperlink" Target="http://www.namx.fo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namx@namx.fo?subject=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randenburger To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405" r="24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2945827" y="268606"/>
            <a:ext cx="774814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Nám X í Berlin </a:t>
            </a:r>
            <a:r>
              <a:rPr dirty="0" smtClean="0"/>
              <a:t>2</a:t>
            </a:r>
            <a:r>
              <a:rPr lang="fo-FO" dirty="0" smtClean="0"/>
              <a:t>7</a:t>
            </a:r>
            <a:r>
              <a:rPr dirty="0" smtClean="0"/>
              <a:t>. </a:t>
            </a:r>
            <a:r>
              <a:rPr dirty="0"/>
              <a:t>apíl - </a:t>
            </a:r>
            <a:r>
              <a:rPr dirty="0" smtClean="0"/>
              <a:t>0</a:t>
            </a:r>
            <a:r>
              <a:rPr lang="fo-FO" dirty="0" smtClean="0"/>
              <a:t>8</a:t>
            </a:r>
            <a:r>
              <a:rPr dirty="0" smtClean="0"/>
              <a:t>. </a:t>
            </a:r>
            <a:r>
              <a:rPr dirty="0"/>
              <a:t>mai </a:t>
            </a:r>
            <a:r>
              <a:rPr dirty="0" smtClean="0"/>
              <a:t>201</a:t>
            </a:r>
            <a:r>
              <a:rPr lang="fo-FO" dirty="0" smtClean="0"/>
              <a:t>7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Hósdagur </a:t>
            </a:r>
            <a:r>
              <a:rPr dirty="0" smtClean="0"/>
              <a:t>0</a:t>
            </a:r>
            <a:r>
              <a:rPr lang="fo-FO" dirty="0" smtClean="0"/>
              <a:t>4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  <p:pic>
        <p:nvPicPr>
          <p:cNvPr id="161" name="Hósdagur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2" y="2779477"/>
            <a:ext cx="6400510" cy="6443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Hósdgur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3570" y="2779477"/>
            <a:ext cx="6400511" cy="6443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SC_1556_800x60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254" r="42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5" name="flipover_trebenet_tavlecentret-t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1691" b="1691"/>
          <a:stretch>
            <a:fillRect/>
          </a:stretch>
        </p:blipFill>
        <p:spPr>
          <a:xfrm>
            <a:off x="7380271" y="634999"/>
            <a:ext cx="4035458" cy="3898901"/>
          </a:xfrm>
          <a:prstGeom prst="rect">
            <a:avLst/>
          </a:prstGeom>
        </p:spPr>
      </p:pic>
      <p:pic>
        <p:nvPicPr>
          <p:cNvPr id="166" name="clipboard-template-1-728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5694" r="256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7" name="Shape 167"/>
          <p:cNvSpPr/>
          <p:nvPr/>
        </p:nvSpPr>
        <p:spPr>
          <a:xfrm>
            <a:off x="1679257" y="3314699"/>
            <a:ext cx="36772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B1B1B"/>
                </a:solidFill>
              </a:defRPr>
            </a:lvl1pPr>
          </a:lstStyle>
          <a:p>
            <a:r>
              <a:t>Shopping !!!</a:t>
            </a:r>
          </a:p>
        </p:txBody>
      </p:sp>
      <p:sp>
        <p:nvSpPr>
          <p:cNvPr id="168" name="Shape 168"/>
          <p:cNvSpPr/>
          <p:nvPr/>
        </p:nvSpPr>
        <p:spPr>
          <a:xfrm>
            <a:off x="1736883" y="4483099"/>
            <a:ext cx="300323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0B081D"/>
                </a:solidFill>
              </a:defRPr>
            </a:lvl1pPr>
          </a:lstStyle>
          <a:p>
            <a:r>
              <a:t>Frídagur !!!</a:t>
            </a:r>
          </a:p>
        </p:txBody>
      </p:sp>
      <p:pic>
        <p:nvPicPr>
          <p:cNvPr id="169" name="Bussur2.jpg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8536088" y="908050"/>
            <a:ext cx="2176045" cy="181155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8180704" y="2965450"/>
            <a:ext cx="24345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B13C9"/>
                </a:solidFill>
              </a:defRPr>
            </a:lvl1pPr>
          </a:lstStyle>
          <a:p>
            <a:r>
              <a:t>Í bussarnar</a:t>
            </a:r>
          </a:p>
        </p:txBody>
      </p:sp>
      <p:sp>
        <p:nvSpPr>
          <p:cNvPr id="171" name="Shape 171"/>
          <p:cNvSpPr/>
          <p:nvPr/>
        </p:nvSpPr>
        <p:spPr>
          <a:xfrm>
            <a:off x="8434892" y="4890343"/>
            <a:ext cx="35446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4FE02"/>
                </a:solidFill>
              </a:defRPr>
            </a:lvl1pPr>
          </a:lstStyle>
          <a:p>
            <a:r>
              <a:t>Kósin verður sett</a:t>
            </a:r>
          </a:p>
        </p:txBody>
      </p:sp>
      <p:sp>
        <p:nvSpPr>
          <p:cNvPr id="172" name="Shape 172"/>
          <p:cNvSpPr/>
          <p:nvPr/>
        </p:nvSpPr>
        <p:spPr>
          <a:xfrm>
            <a:off x="3516307" y="8860755"/>
            <a:ext cx="548958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rPr dirty="0"/>
              <a:t>Fríggjadagur </a:t>
            </a:r>
            <a:r>
              <a:rPr dirty="0" smtClean="0"/>
              <a:t>0</a:t>
            </a:r>
            <a:r>
              <a:rPr lang="fo-FO" dirty="0" smtClean="0"/>
              <a:t>5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7" animBg="1" advAuto="0"/>
      <p:bldP spid="165" grpId="4" animBg="1" advAuto="0"/>
      <p:bldP spid="166" grpId="1" animBg="1" advAuto="0"/>
      <p:bldP spid="167" grpId="2" animBg="1" advAuto="0"/>
      <p:bldP spid="168" grpId="3" animBg="1" advAuto="0"/>
      <p:bldP spid="169" grpId="5" animBg="1" advAuto="0"/>
      <p:bldP spid="170" grpId="6" animBg="1" advAuto="0"/>
      <p:bldP spid="171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Breytir</a:t>
            </a:r>
            <a:r>
              <a:rPr lang="fo-FO" dirty="0" smtClean="0"/>
              <a:t> og lærarar</a:t>
            </a:r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fo-FO" sz="1600" dirty="0" smtClean="0"/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fo-FO" sz="1600" dirty="0"/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>
                <a:solidFill>
                  <a:srgbClr val="FFFF00"/>
                </a:solidFill>
              </a:rPr>
              <a:t>Sjóvinnubreytin</a:t>
            </a:r>
            <a:r>
              <a:rPr lang="fo-FO" sz="2400" dirty="0" smtClean="0">
                <a:solidFill>
                  <a:srgbClr val="FFFF00"/>
                </a:solidFill>
              </a:rPr>
              <a:t>: </a:t>
            </a:r>
            <a:r>
              <a:rPr lang="fo-FO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Evald Rasmussen</a:t>
            </a:r>
            <a:endParaRPr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>
                <a:solidFill>
                  <a:srgbClr val="FFFF00"/>
                </a:solidFill>
              </a:rPr>
              <a:t>Handverksbreytin</a:t>
            </a:r>
            <a:r>
              <a:rPr lang="fo-FO" sz="2400" dirty="0" smtClean="0">
                <a:solidFill>
                  <a:srgbClr val="FFFF00"/>
                </a:solidFill>
              </a:rPr>
              <a:t>: </a:t>
            </a:r>
            <a:r>
              <a:rPr lang="fo-FO" sz="2400" dirty="0" smtClean="0">
                <a:solidFill>
                  <a:srgbClr val="6CE24A"/>
                </a:solidFill>
              </a:rPr>
              <a:t>Hans Nielsen</a:t>
            </a:r>
            <a:endParaRPr sz="2400" dirty="0">
              <a:solidFill>
                <a:srgbClr val="6CE24A"/>
              </a:solidFill>
            </a:endParaRP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>
                <a:solidFill>
                  <a:srgbClr val="FFFF00"/>
                </a:solidFill>
              </a:rPr>
              <a:t>Kostbreytin</a:t>
            </a:r>
            <a:r>
              <a:rPr lang="fo-FO" sz="2400" dirty="0" smtClean="0">
                <a:solidFill>
                  <a:srgbClr val="FFFF00"/>
                </a:solidFill>
              </a:rPr>
              <a:t>: </a:t>
            </a:r>
            <a:r>
              <a:rPr lang="fo-FO" sz="2400" dirty="0" smtClean="0">
                <a:solidFill>
                  <a:srgbClr val="6CE24A"/>
                </a:solidFill>
              </a:rPr>
              <a:t>Jacoba Lervig og Hildur Steingrímsdóttir</a:t>
            </a:r>
            <a:endParaRPr sz="2400" dirty="0">
              <a:solidFill>
                <a:srgbClr val="6CE24A"/>
              </a:solidFill>
            </a:endParaRP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>
                <a:solidFill>
                  <a:srgbClr val="FFFF00"/>
                </a:solidFill>
              </a:rPr>
              <a:t>Ítróttarbreytin</a:t>
            </a:r>
            <a:r>
              <a:rPr lang="fo-FO" sz="2400" dirty="0" smtClean="0">
                <a:solidFill>
                  <a:srgbClr val="FFFF00"/>
                </a:solidFill>
              </a:rPr>
              <a:t>:: </a:t>
            </a:r>
            <a:r>
              <a:rPr lang="fo-FO" sz="2400" dirty="0" smtClean="0">
                <a:solidFill>
                  <a:srgbClr val="6CE24A"/>
                </a:solidFill>
              </a:rPr>
              <a:t>John Petersen og Símun Joensen</a:t>
            </a:r>
            <a:endParaRPr sz="2400" dirty="0">
              <a:solidFill>
                <a:srgbClr val="6CE24A"/>
              </a:solidFill>
            </a:endParaRP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 smtClean="0">
                <a:solidFill>
                  <a:srgbClr val="FFFF00"/>
                </a:solidFill>
              </a:rPr>
              <a:t>Sniðbreytin</a:t>
            </a:r>
            <a:r>
              <a:rPr lang="fo-FO" sz="2400" dirty="0" smtClean="0">
                <a:solidFill>
                  <a:srgbClr val="FFFF00"/>
                </a:solidFill>
              </a:rPr>
              <a:t>: </a:t>
            </a:r>
            <a:r>
              <a:rPr lang="fo-FO" sz="2400" dirty="0" smtClean="0">
                <a:solidFill>
                  <a:srgbClr val="6CE24A"/>
                </a:solidFill>
              </a:rPr>
              <a:t>Una Weihe</a:t>
            </a: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o-FO" sz="2400" dirty="0" smtClean="0">
                <a:solidFill>
                  <a:srgbClr val="FFFF00"/>
                </a:solidFill>
              </a:rPr>
              <a:t>Tónleikabreytin: </a:t>
            </a:r>
            <a:r>
              <a:rPr lang="fo-FO" sz="2400" dirty="0" smtClean="0">
                <a:solidFill>
                  <a:srgbClr val="6CE24A"/>
                </a:solidFill>
              </a:rPr>
              <a:t>Pauli Hansen</a:t>
            </a: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2400" dirty="0" err="1">
                <a:solidFill>
                  <a:srgbClr val="FFFF00"/>
                </a:solidFill>
              </a:rPr>
              <a:t>Íverksetanarabreytin</a:t>
            </a:r>
            <a:r>
              <a:rPr lang="da-DK" sz="2400" dirty="0" smtClean="0">
                <a:solidFill>
                  <a:srgbClr val="FFFF00"/>
                </a:solidFill>
              </a:rPr>
              <a:t>: </a:t>
            </a:r>
            <a:r>
              <a:rPr lang="da-DK" sz="2400" dirty="0" smtClean="0">
                <a:solidFill>
                  <a:srgbClr val="6CE24A"/>
                </a:solidFill>
              </a:rPr>
              <a:t>Ingi </a:t>
            </a:r>
            <a:r>
              <a:rPr lang="da-DK" sz="2400" dirty="0">
                <a:solidFill>
                  <a:srgbClr val="6CE24A"/>
                </a:solidFill>
              </a:rPr>
              <a:t>á </a:t>
            </a:r>
            <a:r>
              <a:rPr lang="da-DK" sz="2400" dirty="0" err="1">
                <a:solidFill>
                  <a:srgbClr val="6CE24A"/>
                </a:solidFill>
              </a:rPr>
              <a:t>Smið</a:t>
            </a:r>
            <a:r>
              <a:rPr lang="da-DK" sz="2400" dirty="0">
                <a:solidFill>
                  <a:srgbClr val="6CE24A"/>
                </a:solidFill>
              </a:rPr>
              <a:t> </a:t>
            </a:r>
            <a:r>
              <a:rPr lang="da-DK" sz="2400" dirty="0" smtClean="0">
                <a:solidFill>
                  <a:srgbClr val="6CE24A"/>
                </a:solidFill>
              </a:rPr>
              <a:t>og Peter Niclasen</a:t>
            </a:r>
            <a:endParaRPr lang="fo-FO" sz="2400" dirty="0" smtClean="0">
              <a:solidFill>
                <a:srgbClr val="6CE24A"/>
              </a:solidFill>
            </a:endParaRPr>
          </a:p>
          <a:p>
            <a:pPr marL="324485" indent="-324485" defTabSz="426466">
              <a:spcBef>
                <a:spcPts val="3000"/>
              </a:spcBef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o-FO" sz="2400" dirty="0" smtClean="0">
                <a:solidFill>
                  <a:srgbClr val="FFFF00"/>
                </a:solidFill>
              </a:rPr>
              <a:t>Miðlabreytin: </a:t>
            </a:r>
            <a:r>
              <a:rPr lang="fo-FO" sz="2400" dirty="0" smtClean="0">
                <a:solidFill>
                  <a:srgbClr val="6CE24A"/>
                </a:solidFill>
              </a:rPr>
              <a:t>Aage Nybo</a:t>
            </a:r>
          </a:p>
          <a:p>
            <a:pPr marL="0" indent="0" defTabSz="426466">
              <a:spcBef>
                <a:spcPts val="3000"/>
              </a:spcBef>
              <a:buNone/>
              <a:defRPr sz="2774" b="1">
                <a:solidFill>
                  <a:srgbClr val="1A691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rgbClr val="FFFB00"/>
              </a:solidFill>
            </a:endParaRPr>
          </a:p>
          <a:p>
            <a:pPr marL="0" indent="0" defTabSz="426466">
              <a:spcBef>
                <a:spcPts val="3000"/>
              </a:spcBef>
              <a:buSzTx/>
              <a:buNone/>
              <a:defRPr sz="2774" b="1">
                <a:solidFill>
                  <a:srgbClr val="FFF00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Samskifti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602505" y="2597150"/>
            <a:ext cx="11446462" cy="6286500"/>
          </a:xfrm>
          <a:prstGeom prst="rect">
            <a:avLst/>
          </a:prstGeom>
        </p:spPr>
        <p:txBody>
          <a:bodyPr/>
          <a:lstStyle/>
          <a:p>
            <a:pPr marL="0" lvl="8" indent="1828800" defTabSz="457200">
              <a:spcBef>
                <a:spcPts val="0"/>
              </a:spcBef>
              <a:buSzTx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u="sng">
                <a:hlinkClick r:id="rId2"/>
              </a:rPr>
              <a:t>namx@namx.fo</a:t>
            </a:r>
          </a:p>
          <a:p>
            <a:pPr marL="0" indent="0" defTabSz="457200">
              <a:spcBef>
                <a:spcPts val="0"/>
              </a:spcBef>
              <a:buSzTx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endParaRPr u="sng">
              <a:hlinkClick r:id="rId2"/>
            </a:endParaRPr>
          </a:p>
        </p:txBody>
      </p:sp>
      <p:pic>
        <p:nvPicPr>
          <p:cNvPr id="179" name="snabel_a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8100" y="3397250"/>
            <a:ext cx="1752600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telefo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2900" y="4363194"/>
            <a:ext cx="2159000" cy="215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5555538" y="6661150"/>
            <a:ext cx="18937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21 10 74</a:t>
            </a:r>
          </a:p>
        </p:txBody>
      </p:sp>
      <p:sp>
        <p:nvSpPr>
          <p:cNvPr id="182" name="Shape 182"/>
          <p:cNvSpPr/>
          <p:nvPr/>
        </p:nvSpPr>
        <p:spPr>
          <a:xfrm>
            <a:off x="614070" y="7607300"/>
            <a:ext cx="114464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Ferðafrásøgn við teksti og myndum </a:t>
            </a:r>
            <a:r>
              <a:rPr u="sng">
                <a:solidFill>
                  <a:srgbClr val="FBFF00"/>
                </a:solidFill>
                <a:hlinkClick r:id="rId5"/>
              </a:rPr>
              <a:t>http://www.namx.fo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Leiðreglur á ferðini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0400" indent="-660400">
              <a:buSzPct val="100000"/>
              <a:buAutoNum type="arabicPeriod"/>
            </a:pPr>
            <a:r>
              <a:t>Øll møta til ásettu tíðir</a:t>
            </a:r>
          </a:p>
          <a:p>
            <a:pPr marL="660400" indent="-660400">
              <a:buSzPct val="100000"/>
              <a:buAutoNum type="arabicPeriod"/>
            </a:pPr>
            <a:r>
              <a:t>Fylgjast í ásettu bólkum</a:t>
            </a:r>
          </a:p>
          <a:p>
            <a:pPr marL="660400" indent="-660400">
              <a:buSzPct val="100000"/>
              <a:buAutoNum type="arabicPeriod"/>
            </a:pPr>
            <a:r>
              <a:t>Øll taka upp eftir sær</a:t>
            </a:r>
          </a:p>
          <a:p>
            <a:pPr marL="660400" indent="-660400">
              <a:buSzPct val="100000"/>
              <a:buAutoNum type="arabicPeriod"/>
            </a:pPr>
            <a:r>
              <a:t>Ikki er loyvt at nýta rúsdrekka</a:t>
            </a:r>
          </a:p>
        </p:txBody>
      </p:sp>
      <p:pic>
        <p:nvPicPr>
          <p:cNvPr id="186" name="thumbs u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2004" y="5710411"/>
            <a:ext cx="2709689" cy="2709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Áminningar og spurningar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Pass - endurnýggjast ?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Heilivágur ? Boða kontaktlærara frá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Tryggingar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Soviposa - umborð á Norrønu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Handklæði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Peningur - gjaldskort </a:t>
            </a:r>
          </a:p>
          <a:p>
            <a:pPr marL="377825" indent="-377825" defTabSz="496570">
              <a:spcBef>
                <a:spcPts val="3500"/>
              </a:spcBef>
              <a:defRPr sz="3230">
                <a:solidFill>
                  <a:srgbClr val="F2FE02"/>
                </a:solidFill>
              </a:defRPr>
            </a:pPr>
            <a:r>
              <a:t>Spurningar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Norrøna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721" r="217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Ferðaætlan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7526" indent="-327526">
              <a:defRPr>
                <a:solidFill>
                  <a:srgbClr val="EFFE03"/>
                </a:solidFill>
              </a:defRPr>
            </a:pPr>
            <a:r>
              <a:rPr dirty="0"/>
              <a:t>Tórshavn - Hirtshals </a:t>
            </a:r>
            <a:r>
              <a:rPr dirty="0" smtClean="0"/>
              <a:t>2</a:t>
            </a:r>
            <a:r>
              <a:rPr lang="fo-FO" dirty="0" smtClean="0"/>
              <a:t>7</a:t>
            </a:r>
            <a:r>
              <a:rPr dirty="0" smtClean="0"/>
              <a:t>. </a:t>
            </a:r>
            <a:r>
              <a:rPr dirty="0"/>
              <a:t>apríl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dirty="0"/>
              <a:t>Hirtshals </a:t>
            </a:r>
            <a:r>
              <a:rPr lang="da-DK" dirty="0" smtClean="0"/>
              <a:t>–</a:t>
            </a:r>
            <a:r>
              <a:rPr dirty="0" smtClean="0"/>
              <a:t> </a:t>
            </a:r>
            <a:r>
              <a:rPr dirty="0"/>
              <a:t>Berlin </a:t>
            </a:r>
            <a:r>
              <a:rPr lang="fo-FO" dirty="0" smtClean="0"/>
              <a:t>29</a:t>
            </a:r>
            <a:r>
              <a:rPr dirty="0" smtClean="0"/>
              <a:t>. </a:t>
            </a:r>
            <a:r>
              <a:rPr dirty="0"/>
              <a:t>apríl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dirty="0"/>
              <a:t>Berlin </a:t>
            </a:r>
            <a:r>
              <a:rPr lang="fo-FO" dirty="0" smtClean="0"/>
              <a:t>29</a:t>
            </a:r>
            <a:r>
              <a:rPr dirty="0" smtClean="0"/>
              <a:t>. </a:t>
            </a:r>
            <a:r>
              <a:rPr dirty="0"/>
              <a:t>apríl - </a:t>
            </a:r>
            <a:r>
              <a:rPr dirty="0" smtClean="0"/>
              <a:t>0</a:t>
            </a:r>
            <a:r>
              <a:rPr lang="fo-FO" dirty="0" smtClean="0"/>
              <a:t>5</a:t>
            </a:r>
            <a:r>
              <a:rPr dirty="0" smtClean="0"/>
              <a:t>. </a:t>
            </a:r>
            <a:r>
              <a:rPr dirty="0"/>
              <a:t>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dirty="0"/>
              <a:t>Berlin - Hirtshals </a:t>
            </a:r>
            <a:r>
              <a:rPr dirty="0" smtClean="0"/>
              <a:t>0</a:t>
            </a:r>
            <a:r>
              <a:rPr lang="fo-FO" dirty="0" smtClean="0"/>
              <a:t>5</a:t>
            </a:r>
            <a:r>
              <a:rPr dirty="0" smtClean="0"/>
              <a:t>. </a:t>
            </a:r>
            <a:r>
              <a:rPr dirty="0"/>
              <a:t>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dirty="0"/>
              <a:t>Hirtshals - Tórshavn </a:t>
            </a:r>
            <a:r>
              <a:rPr dirty="0" smtClean="0"/>
              <a:t>0</a:t>
            </a:r>
            <a:r>
              <a:rPr lang="fo-FO" dirty="0" smtClean="0"/>
              <a:t>6</a:t>
            </a:r>
            <a:r>
              <a:rPr dirty="0" smtClean="0"/>
              <a:t>. </a:t>
            </a:r>
            <a:r>
              <a:rPr dirty="0"/>
              <a:t>mai</a:t>
            </a:r>
          </a:p>
          <a:p>
            <a:pPr>
              <a:defRPr>
                <a:solidFill>
                  <a:srgbClr val="EFFE03"/>
                </a:solidFill>
              </a:defRPr>
            </a:pPr>
            <a:r>
              <a:rPr dirty="0"/>
              <a:t>Heimkoma </a:t>
            </a:r>
            <a:r>
              <a:rPr dirty="0" smtClean="0"/>
              <a:t>0</a:t>
            </a:r>
            <a:r>
              <a:rPr lang="fo-FO" dirty="0" smtClean="0"/>
              <a:t>8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7019626" y="3262917"/>
            <a:ext cx="46890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Kostnaður</a:t>
            </a:r>
            <a:r>
              <a:rPr kumimoji="0" lang="da-DK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a-DK" sz="2000" b="0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fyri</a:t>
            </a:r>
            <a:r>
              <a:rPr kumimoji="0" lang="da-DK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a-DK" sz="2000" b="0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ferðina</a:t>
            </a:r>
            <a:r>
              <a:rPr kumimoji="0" lang="da-DK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</a:t>
            </a:r>
            <a:r>
              <a:rPr kumimoji="0" lang="da-DK" sz="2000" b="1" i="0" u="sng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5.500,- kr.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019626" y="7445277"/>
            <a:ext cx="46890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131270" y="7005983"/>
            <a:ext cx="4675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2000" dirty="0" err="1" smtClean="0">
                <a:solidFill>
                  <a:srgbClr val="0000FF"/>
                </a:solidFill>
              </a:rPr>
              <a:t>Íroknað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prísin</a:t>
            </a:r>
            <a:r>
              <a:rPr lang="da-DK" sz="2000" dirty="0" smtClean="0">
                <a:solidFill>
                  <a:srgbClr val="0000FF"/>
                </a:solidFill>
              </a:rPr>
              <a:t> er:</a:t>
            </a:r>
          </a:p>
          <a:p>
            <a:pPr algn="l"/>
            <a:r>
              <a:rPr lang="da-DK" sz="2000" dirty="0" err="1" smtClean="0">
                <a:solidFill>
                  <a:srgbClr val="0000FF"/>
                </a:solidFill>
              </a:rPr>
              <a:t>Ferðin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við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Norrønu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við</a:t>
            </a:r>
            <a:r>
              <a:rPr lang="da-DK" sz="2000" dirty="0" smtClean="0">
                <a:solidFill>
                  <a:srgbClr val="0000FF"/>
                </a:solidFill>
              </a:rPr>
              <a:t> 3 </a:t>
            </a:r>
            <a:r>
              <a:rPr lang="da-DK" sz="2000" dirty="0" err="1" smtClean="0">
                <a:solidFill>
                  <a:srgbClr val="0000FF"/>
                </a:solidFill>
              </a:rPr>
              <a:t>máltíðum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um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dagin</a:t>
            </a:r>
            <a:r>
              <a:rPr lang="da-DK" sz="2000" dirty="0" smtClean="0">
                <a:solidFill>
                  <a:srgbClr val="0000FF"/>
                </a:solidFill>
              </a:rPr>
              <a:t>; </a:t>
            </a:r>
            <a:r>
              <a:rPr lang="da-DK" sz="2000" dirty="0" err="1" smtClean="0">
                <a:solidFill>
                  <a:srgbClr val="0000FF"/>
                </a:solidFill>
              </a:rPr>
              <a:t>bussar</a:t>
            </a:r>
            <a:r>
              <a:rPr lang="da-DK" sz="2000" dirty="0" smtClean="0">
                <a:solidFill>
                  <a:srgbClr val="0000FF"/>
                </a:solidFill>
              </a:rPr>
              <a:t> til Berlin; </a:t>
            </a:r>
            <a:r>
              <a:rPr lang="da-DK" sz="2000" dirty="0" err="1" smtClean="0">
                <a:solidFill>
                  <a:srgbClr val="0000FF"/>
                </a:solidFill>
              </a:rPr>
              <a:t>gisting</a:t>
            </a:r>
            <a:r>
              <a:rPr lang="da-DK" sz="2000" dirty="0" smtClean="0">
                <a:solidFill>
                  <a:srgbClr val="0000FF"/>
                </a:solidFill>
              </a:rPr>
              <a:t> v/ </a:t>
            </a:r>
            <a:r>
              <a:rPr lang="da-DK" sz="2000" dirty="0" err="1" smtClean="0">
                <a:solidFill>
                  <a:srgbClr val="0000FF"/>
                </a:solidFill>
              </a:rPr>
              <a:t>morgunmati</a:t>
            </a:r>
            <a:r>
              <a:rPr lang="da-DK" sz="2000" dirty="0" smtClean="0">
                <a:solidFill>
                  <a:srgbClr val="0000FF"/>
                </a:solidFill>
              </a:rPr>
              <a:t> og gjald </a:t>
            </a:r>
            <a:r>
              <a:rPr lang="da-DK" sz="2000" dirty="0" err="1" smtClean="0">
                <a:solidFill>
                  <a:srgbClr val="0000FF"/>
                </a:solidFill>
              </a:rPr>
              <a:t>fyri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útferðir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við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ferðaleiðarum</a:t>
            </a:r>
            <a:r>
              <a:rPr lang="da-DK" sz="2000" dirty="0" smtClean="0">
                <a:solidFill>
                  <a:srgbClr val="0000FF"/>
                </a:solidFill>
              </a:rPr>
              <a:t> </a:t>
            </a:r>
            <a:r>
              <a:rPr lang="da-DK" sz="2000" dirty="0" err="1" smtClean="0">
                <a:solidFill>
                  <a:srgbClr val="0000FF"/>
                </a:solidFill>
              </a:rPr>
              <a:t>í</a:t>
            </a:r>
            <a:r>
              <a:rPr lang="da-DK" sz="2000" dirty="0" smtClean="0">
                <a:solidFill>
                  <a:srgbClr val="0000FF"/>
                </a:solidFill>
              </a:rPr>
              <a:t> Berlin.</a:t>
            </a:r>
            <a:endParaRPr lang="da-DK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&amp;o_berlin_hauptbahnhof_berlin_german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A &amp; O Berlin Hauptbahnhof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Lehrter Str. 12, 10557 Berlin</a:t>
            </a:r>
          </a:p>
          <a:p>
            <a:r>
              <a:t>+49 30 322 920 - 42 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Vegleiðandi</a:t>
            </a:r>
            <a:r>
              <a:rPr lang="da-DK" dirty="0" smtClean="0"/>
              <a:t> </a:t>
            </a:r>
            <a:r>
              <a:rPr lang="da-DK" dirty="0" err="1" smtClean="0"/>
              <a:t>skrá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79700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kanal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254" r="42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1" name="Stasi1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4254" r="42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2" name="dómkirkjan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5694" r="256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1390421" y="7143750"/>
            <a:ext cx="44581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Í kirkju í Berliner Dom</a:t>
            </a:r>
          </a:p>
        </p:txBody>
      </p:sp>
      <p:sp>
        <p:nvSpPr>
          <p:cNvPr id="134" name="Shape 134"/>
          <p:cNvSpPr/>
          <p:nvPr/>
        </p:nvSpPr>
        <p:spPr>
          <a:xfrm>
            <a:off x="8438692" y="3676650"/>
            <a:ext cx="30870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1FBFB"/>
                </a:solidFill>
              </a:defRPr>
            </a:lvl1pPr>
          </a:lstStyle>
          <a:p>
            <a:r>
              <a:t>Stasi fongsulið</a:t>
            </a:r>
          </a:p>
        </p:txBody>
      </p:sp>
      <p:sp>
        <p:nvSpPr>
          <p:cNvPr id="135" name="Shape 135"/>
          <p:cNvSpPr/>
          <p:nvPr/>
        </p:nvSpPr>
        <p:spPr>
          <a:xfrm>
            <a:off x="9311747" y="5105399"/>
            <a:ext cx="266170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r>
              <a:t>Á ánni die Spree</a:t>
            </a:r>
          </a:p>
        </p:txBody>
      </p:sp>
      <p:sp>
        <p:nvSpPr>
          <p:cNvPr id="136" name="Shape 136"/>
          <p:cNvSpPr/>
          <p:nvPr/>
        </p:nvSpPr>
        <p:spPr>
          <a:xfrm>
            <a:off x="3889861" y="8937327"/>
            <a:ext cx="49202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CFD90F"/>
                </a:solidFill>
              </a:defRPr>
            </a:lvl1pPr>
          </a:lstStyle>
          <a:p>
            <a:r>
              <a:rPr dirty="0"/>
              <a:t>Sunnudagur </a:t>
            </a:r>
            <a:r>
              <a:rPr lang="fo-FO" dirty="0" smtClean="0"/>
              <a:t>30</a:t>
            </a:r>
            <a:r>
              <a:rPr dirty="0" smtClean="0"/>
              <a:t>. </a:t>
            </a:r>
            <a:r>
              <a:rPr lang="fo-FO" dirty="0" smtClean="0"/>
              <a:t>apríl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3" animBg="1" advAuto="0"/>
      <p:bldP spid="131" grpId="1" animBg="1" advAuto="0"/>
      <p:bldP spid="134" grpId="2" animBg="1" advAuto="0"/>
      <p:bldP spid="135" grpId="4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ollage_Fotor2016.1Foto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3175" y="12700"/>
            <a:ext cx="13004800" cy="9753600"/>
          </a:xfrm>
          <a:prstGeom prst="rect">
            <a:avLst/>
          </a:prstGeom>
        </p:spPr>
      </p:pic>
      <p:sp>
        <p:nvSpPr>
          <p:cNvPr id="139" name="Shape 139"/>
          <p:cNvSpPr/>
          <p:nvPr/>
        </p:nvSpPr>
        <p:spPr>
          <a:xfrm>
            <a:off x="4066306" y="299810"/>
            <a:ext cx="48721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C2FE0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Mánadagur </a:t>
            </a:r>
            <a:r>
              <a:rPr dirty="0" smtClean="0"/>
              <a:t>0</a:t>
            </a:r>
            <a:r>
              <a:rPr lang="fo-FO" dirty="0" smtClean="0"/>
              <a:t>1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SC_1688_800x60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416" r="54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2" name="Súkkla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00000">
            <a:off x="611017" y="847244"/>
            <a:ext cx="4022663" cy="301578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 rot="20700000">
            <a:off x="623834" y="1127621"/>
            <a:ext cx="28492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F0C35"/>
                </a:solidFill>
              </a:defRPr>
            </a:lvl1pPr>
          </a:lstStyle>
          <a:p>
            <a:r>
              <a:t>Við ríkisdagin</a:t>
            </a:r>
          </a:p>
        </p:txBody>
      </p:sp>
      <p:pic>
        <p:nvPicPr>
          <p:cNvPr id="144" name="Súkkla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00000">
            <a:off x="6888897" y="586235"/>
            <a:ext cx="4873183" cy="274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 rot="2940000">
            <a:off x="7956319" y="1865460"/>
            <a:ext cx="21721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8EC2F"/>
                </a:solidFill>
              </a:defRPr>
            </a:lvl1pPr>
          </a:lstStyle>
          <a:p>
            <a:r>
              <a:t>die Mauer</a:t>
            </a:r>
          </a:p>
        </p:txBody>
      </p:sp>
      <p:sp>
        <p:nvSpPr>
          <p:cNvPr id="146" name="Shape 146"/>
          <p:cNvSpPr/>
          <p:nvPr/>
        </p:nvSpPr>
        <p:spPr>
          <a:xfrm>
            <a:off x="8756597" y="2031284"/>
            <a:ext cx="241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pic>
        <p:nvPicPr>
          <p:cNvPr id="147" name="Súkkla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400000">
            <a:off x="7982380" y="6139839"/>
            <a:ext cx="3862212" cy="289665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 rot="20460000">
            <a:off x="7971486" y="6330949"/>
            <a:ext cx="3234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1101FD"/>
                </a:solidFill>
              </a:defRPr>
            </a:lvl1pPr>
          </a:lstStyle>
          <a:p>
            <a:r>
              <a:t>Søgunnar veingjasuð</a:t>
            </a:r>
          </a:p>
        </p:txBody>
      </p:sp>
      <p:sp>
        <p:nvSpPr>
          <p:cNvPr id="149" name="Shape 149"/>
          <p:cNvSpPr/>
          <p:nvPr/>
        </p:nvSpPr>
        <p:spPr>
          <a:xfrm>
            <a:off x="7296771" y="5391695"/>
            <a:ext cx="2665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</a:t>
            </a:r>
          </a:p>
        </p:txBody>
      </p:sp>
      <p:pic>
        <p:nvPicPr>
          <p:cNvPr id="150" name="Súkkla5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720000">
            <a:off x="707099" y="6465002"/>
            <a:ext cx="4112059" cy="2741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úkkla4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0582" y="3350391"/>
            <a:ext cx="5328880" cy="299749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6813219" y="5619750"/>
            <a:ext cx="2197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Á súkkluni</a:t>
            </a:r>
          </a:p>
        </p:txBody>
      </p:sp>
      <p:sp>
        <p:nvSpPr>
          <p:cNvPr id="153" name="Shape 153"/>
          <p:cNvSpPr/>
          <p:nvPr/>
        </p:nvSpPr>
        <p:spPr>
          <a:xfrm>
            <a:off x="4077222" y="98266"/>
            <a:ext cx="4292945" cy="748923"/>
          </a:xfrm>
          <a:prstGeom prst="rect">
            <a:avLst/>
          </a:prstGeom>
          <a:solidFill>
            <a:srgbClr val="02FD5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1D04F7"/>
                </a:solidFill>
              </a:defRPr>
            </a:lvl1pPr>
          </a:lstStyle>
          <a:p>
            <a:r>
              <a:rPr dirty="0"/>
              <a:t>Týsdagur </a:t>
            </a:r>
            <a:r>
              <a:rPr dirty="0" smtClean="0"/>
              <a:t>0</a:t>
            </a:r>
            <a:r>
              <a:rPr lang="fo-FO" dirty="0" smtClean="0"/>
              <a:t>2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ikudagur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000000">
            <a:off x="6731000" y="4790526"/>
            <a:ext cx="5334001" cy="4452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05" y="0"/>
                </a:moveTo>
                <a:lnTo>
                  <a:pt x="1423" y="0"/>
                </a:lnTo>
                <a:lnTo>
                  <a:pt x="0" y="9670"/>
                </a:lnTo>
                <a:lnTo>
                  <a:pt x="0" y="17621"/>
                </a:lnTo>
                <a:lnTo>
                  <a:pt x="18832" y="21599"/>
                </a:lnTo>
                <a:lnTo>
                  <a:pt x="20176" y="21600"/>
                </a:lnTo>
                <a:lnTo>
                  <a:pt x="21599" y="11930"/>
                </a:lnTo>
                <a:lnTo>
                  <a:pt x="21600" y="2978"/>
                </a:lnTo>
                <a:lnTo>
                  <a:pt x="7505" y="0"/>
                </a:lnTo>
                <a:close/>
              </a:path>
            </a:pathLst>
          </a:custGeom>
        </p:spPr>
      </p:pic>
      <p:pic>
        <p:nvPicPr>
          <p:cNvPr id="156" name="Mikudagur1.pn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785363" y="1498868"/>
            <a:ext cx="5225274" cy="2091689"/>
          </a:xfrm>
          <a:prstGeom prst="rect">
            <a:avLst/>
          </a:prstGeom>
        </p:spPr>
      </p:pic>
      <p:pic>
        <p:nvPicPr>
          <p:cNvPr id="157" name="Mikudagur2.pn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33616" r="336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8" name="Shape 158"/>
          <p:cNvSpPr/>
          <p:nvPr/>
        </p:nvSpPr>
        <p:spPr>
          <a:xfrm>
            <a:off x="4206470" y="6539"/>
            <a:ext cx="459186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rPr dirty="0"/>
              <a:t>Mikudagur </a:t>
            </a:r>
            <a:r>
              <a:rPr dirty="0" smtClean="0"/>
              <a:t>0</a:t>
            </a:r>
            <a:r>
              <a:rPr lang="fo-FO" dirty="0" smtClean="0"/>
              <a:t>3</a:t>
            </a:r>
            <a:r>
              <a:rPr dirty="0" smtClean="0"/>
              <a:t>. </a:t>
            </a:r>
            <a:r>
              <a:rPr dirty="0"/>
              <a:t>mai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collag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b="5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3356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278</Words>
  <Application>Microsoft Macintosh PowerPoint</Application>
  <PresentationFormat>Brugerdefineret</PresentationFormat>
  <Paragraphs>63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Black</vt:lpstr>
      <vt:lpstr>PowerPoint-præsentation</vt:lpstr>
      <vt:lpstr>Ferðaætlan</vt:lpstr>
      <vt:lpstr>A &amp; O Berlin Hauptbahnhof</vt:lpstr>
      <vt:lpstr>Vegleiðandi skrá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Hósdagur 04. mai</vt:lpstr>
      <vt:lpstr>PowerPoint-præsentation</vt:lpstr>
      <vt:lpstr>Breytir og lærarar</vt:lpstr>
      <vt:lpstr>Samskifti</vt:lpstr>
      <vt:lpstr>Leiðreglur á ferðini</vt:lpstr>
      <vt:lpstr>Áminningar og spurningar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Petur Niclasen</cp:lastModifiedBy>
  <cp:revision>8</cp:revision>
  <dcterms:modified xsi:type="dcterms:W3CDTF">2017-04-16T19:30:42Z</dcterms:modified>
</cp:coreProperties>
</file>